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88" r:id="rId3"/>
    <p:sldId id="256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655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364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509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979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18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520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235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19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326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876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402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E4B87-3F07-4566-BF7B-7F50D383672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F7911-B48A-445E-B31E-A25E310A8EA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download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536068" y="0"/>
            <a:ext cx="1607931" cy="609600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kern="1200" dirty="0" smtClean="0">
                <a:solidFill>
                  <a:schemeClr val="bg1"/>
                </a:solidFill>
                <a:latin typeface="Cambria" pitchFamily="18" charset="0"/>
                <a:ea typeface="+mn-ea"/>
                <a:cs typeface="+mn-cs"/>
              </a:rPr>
              <a:t>Fundamentals of Plant Pathology                                                                                                                        </a:t>
            </a:r>
            <a:r>
              <a:rPr lang="en-US" sz="1400" b="1" dirty="0" smtClean="0">
                <a:solidFill>
                  <a:schemeClr val="bg1"/>
                </a:solidFill>
                <a:latin typeface="Cambria" pitchFamily="18" charset="0"/>
              </a:rPr>
              <a:t>Mr. </a:t>
            </a:r>
            <a:r>
              <a:rPr lang="en-US" sz="1400" b="1" dirty="0" err="1" smtClean="0">
                <a:solidFill>
                  <a:schemeClr val="bg1"/>
                </a:solidFill>
                <a:latin typeface="Cambria" pitchFamily="18" charset="0"/>
              </a:rPr>
              <a:t>Vikash</a:t>
            </a:r>
            <a:r>
              <a:rPr lang="en-US" sz="1400" b="1" dirty="0" smtClean="0">
                <a:solidFill>
                  <a:schemeClr val="bg1"/>
                </a:solidFill>
                <a:latin typeface="Cambria" pitchFamily="18" charset="0"/>
              </a:rPr>
              <a:t> Kumar</a:t>
            </a:r>
          </a:p>
        </p:txBody>
      </p:sp>
    </p:spTree>
    <p:extLst>
      <p:ext uri="{BB962C8B-B14F-4D97-AF65-F5344CB8AC3E}">
        <p14:creationId xmlns:p14="http://schemas.microsoft.com/office/powerpoint/2010/main" val="1484335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09600"/>
            <a:ext cx="9144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dirty="0"/>
              <a:t>Course Name: Fundamentals of Plant Pathology </a:t>
            </a:r>
            <a:endParaRPr lang="en-US" sz="3200" dirty="0"/>
          </a:p>
          <a:p>
            <a:pPr algn="ctr">
              <a:lnSpc>
                <a:spcPct val="150000"/>
              </a:lnSpc>
            </a:pPr>
            <a:r>
              <a:rPr lang="en-US" sz="3200" b="1" dirty="0"/>
              <a:t>Course Code: 20013600 </a:t>
            </a:r>
            <a:endParaRPr lang="en-US" sz="3200" b="1" dirty="0" smtClean="0"/>
          </a:p>
          <a:p>
            <a:pPr algn="ctr">
              <a:lnSpc>
                <a:spcPct val="150000"/>
              </a:lnSpc>
            </a:pPr>
            <a:endParaRPr lang="en-US" sz="3200" b="1" dirty="0" smtClean="0"/>
          </a:p>
          <a:p>
            <a:pPr algn="ctr">
              <a:lnSpc>
                <a:spcPct val="150000"/>
              </a:lnSpc>
            </a:pPr>
            <a:endParaRPr lang="en-US" sz="3200" b="1" dirty="0"/>
          </a:p>
          <a:p>
            <a:pPr algn="ctr">
              <a:lnSpc>
                <a:spcPct val="150000"/>
              </a:lnSpc>
            </a:pPr>
            <a:r>
              <a:rPr lang="en-US" sz="3600" b="1" dirty="0" smtClean="0">
                <a:solidFill>
                  <a:srgbClr val="FF0000"/>
                </a:solidFill>
              </a:rPr>
              <a:t>Mr. </a:t>
            </a:r>
            <a:r>
              <a:rPr lang="en-US" sz="3600" b="1" dirty="0" err="1" smtClean="0">
                <a:solidFill>
                  <a:srgbClr val="FF0000"/>
                </a:solidFill>
              </a:rPr>
              <a:t>Vikash</a:t>
            </a:r>
            <a:r>
              <a:rPr lang="en-US" sz="3600" b="1" dirty="0" smtClean="0">
                <a:solidFill>
                  <a:srgbClr val="FF0000"/>
                </a:solidFill>
              </a:rPr>
              <a:t> Kumar</a:t>
            </a:r>
          </a:p>
          <a:p>
            <a:pPr algn="ctr">
              <a:lnSpc>
                <a:spcPct val="150000"/>
              </a:lnSpc>
            </a:pPr>
            <a:r>
              <a:rPr lang="en-US" sz="3600" dirty="0" smtClean="0">
                <a:solidFill>
                  <a:srgbClr val="FF0000"/>
                </a:solidFill>
              </a:rPr>
              <a:t>(Assistant Professor)</a:t>
            </a:r>
          </a:p>
        </p:txBody>
      </p:sp>
    </p:spTree>
    <p:extLst>
      <p:ext uri="{BB962C8B-B14F-4D97-AF65-F5344CB8AC3E}">
        <p14:creationId xmlns:p14="http://schemas.microsoft.com/office/powerpoint/2010/main" val="2869814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88922"/>
            <a:ext cx="9067800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600" b="1" dirty="0" smtClean="0"/>
              <a:t>2</a:t>
            </a:r>
            <a:r>
              <a:rPr lang="en-US" sz="1600" b="1" dirty="0"/>
              <a:t>. Class – </a:t>
            </a:r>
            <a:r>
              <a:rPr lang="en-US" sz="1600" b="1" dirty="0" err="1"/>
              <a:t>Betaproteobacteria</a:t>
            </a:r>
            <a:r>
              <a:rPr lang="en-US" sz="1600" b="1" dirty="0"/>
              <a:t> </a:t>
            </a:r>
            <a:endParaRPr lang="en-US" sz="1600" dirty="0"/>
          </a:p>
          <a:p>
            <a:pPr algn="just">
              <a:lnSpc>
                <a:spcPct val="150000"/>
              </a:lnSpc>
            </a:pPr>
            <a:r>
              <a:rPr lang="en-US" sz="1600" dirty="0"/>
              <a:t>i. Order – </a:t>
            </a:r>
            <a:r>
              <a:rPr lang="en-US" sz="1600" dirty="0" err="1"/>
              <a:t>Burkholderiales</a:t>
            </a:r>
            <a:r>
              <a:rPr lang="en-US" sz="1600" dirty="0"/>
              <a:t> </a:t>
            </a:r>
          </a:p>
          <a:p>
            <a:pPr algn="just">
              <a:lnSpc>
                <a:spcPct val="150000"/>
              </a:lnSpc>
            </a:pPr>
            <a:r>
              <a:rPr lang="en-US" sz="1600" dirty="0"/>
              <a:t>Family – </a:t>
            </a:r>
            <a:r>
              <a:rPr lang="en-US" sz="1600" dirty="0" err="1"/>
              <a:t>Burkholderiaceae</a:t>
            </a:r>
            <a:r>
              <a:rPr lang="en-US" sz="1600" dirty="0"/>
              <a:t> </a:t>
            </a:r>
          </a:p>
          <a:p>
            <a:pPr algn="just">
              <a:lnSpc>
                <a:spcPct val="150000"/>
              </a:lnSpc>
            </a:pPr>
            <a:r>
              <a:rPr lang="en-US" sz="1600" b="1" dirty="0"/>
              <a:t>E.g. – </a:t>
            </a:r>
            <a:r>
              <a:rPr lang="en-US" sz="1600" b="1" i="1" dirty="0" err="1"/>
              <a:t>Burkholderia</a:t>
            </a:r>
            <a:r>
              <a:rPr lang="en-US" sz="1600" b="1" i="1" dirty="0"/>
              <a:t>, </a:t>
            </a:r>
            <a:r>
              <a:rPr lang="en-US" sz="1600" b="1" i="1" dirty="0" err="1"/>
              <a:t>Ralstonia</a:t>
            </a:r>
            <a:r>
              <a:rPr lang="en-US" sz="1600" b="1" i="1" dirty="0"/>
              <a:t> </a:t>
            </a:r>
            <a:endParaRPr lang="en-US" sz="1600" dirty="0"/>
          </a:p>
          <a:p>
            <a:pPr algn="just">
              <a:lnSpc>
                <a:spcPct val="150000"/>
              </a:lnSpc>
            </a:pPr>
            <a:r>
              <a:rPr lang="en-US" sz="1600" dirty="0"/>
              <a:t>Family – </a:t>
            </a:r>
            <a:r>
              <a:rPr lang="en-US" sz="1600" dirty="0" err="1"/>
              <a:t>Comanonadaceae</a:t>
            </a:r>
            <a:r>
              <a:rPr lang="en-US" sz="1600" dirty="0"/>
              <a:t> </a:t>
            </a:r>
          </a:p>
          <a:p>
            <a:pPr algn="just">
              <a:lnSpc>
                <a:spcPct val="150000"/>
              </a:lnSpc>
            </a:pPr>
            <a:r>
              <a:rPr lang="en-US" sz="1600" b="1" dirty="0"/>
              <a:t>E.g. – </a:t>
            </a:r>
            <a:r>
              <a:rPr lang="en-US" sz="1600" b="1" i="1" dirty="0" err="1"/>
              <a:t>Acidovorax</a:t>
            </a:r>
            <a:r>
              <a:rPr lang="en-US" sz="1600" b="1" i="1" dirty="0"/>
              <a:t> </a:t>
            </a:r>
            <a:r>
              <a:rPr lang="en-US" sz="1600" b="1" dirty="0"/>
              <a:t>- causing leaf spots in corn, orchids, and watermelon </a:t>
            </a:r>
            <a:endParaRPr lang="en-US" sz="1600" dirty="0"/>
          </a:p>
          <a:p>
            <a:pPr algn="just">
              <a:lnSpc>
                <a:spcPct val="150000"/>
              </a:lnSpc>
            </a:pPr>
            <a:r>
              <a:rPr lang="en-US" sz="1600" b="1" dirty="0"/>
              <a:t>3. Class – </a:t>
            </a:r>
            <a:r>
              <a:rPr lang="en-US" sz="1600" b="1" dirty="0" err="1"/>
              <a:t>Gammaproteobacteria</a:t>
            </a:r>
            <a:r>
              <a:rPr lang="en-US" sz="1600" b="1" dirty="0"/>
              <a:t> </a:t>
            </a:r>
            <a:endParaRPr lang="en-US" sz="1600" dirty="0"/>
          </a:p>
          <a:p>
            <a:pPr algn="just">
              <a:lnSpc>
                <a:spcPct val="150000"/>
              </a:lnSpc>
            </a:pPr>
            <a:r>
              <a:rPr lang="en-US" sz="1600" dirty="0"/>
              <a:t>i. Order – </a:t>
            </a:r>
            <a:r>
              <a:rPr lang="en-US" sz="1600" dirty="0" err="1"/>
              <a:t>Xanthomonadales</a:t>
            </a:r>
            <a:r>
              <a:rPr lang="en-US" sz="1600" dirty="0"/>
              <a:t> </a:t>
            </a:r>
          </a:p>
          <a:p>
            <a:pPr algn="just">
              <a:lnSpc>
                <a:spcPct val="150000"/>
              </a:lnSpc>
            </a:pPr>
            <a:r>
              <a:rPr lang="en-US" sz="1600" dirty="0" smtClean="0"/>
              <a:t>Family </a:t>
            </a:r>
            <a:r>
              <a:rPr lang="en-US" sz="1600" dirty="0"/>
              <a:t>– </a:t>
            </a:r>
            <a:r>
              <a:rPr lang="en-US" sz="1600" dirty="0" err="1"/>
              <a:t>Xanthomonadaceae</a:t>
            </a:r>
            <a:r>
              <a:rPr lang="en-US" sz="1600" dirty="0"/>
              <a:t> </a:t>
            </a:r>
          </a:p>
          <a:p>
            <a:pPr algn="just">
              <a:lnSpc>
                <a:spcPct val="150000"/>
              </a:lnSpc>
            </a:pPr>
            <a:r>
              <a:rPr lang="en-US" sz="1600" b="1" dirty="0"/>
              <a:t>E.g. – </a:t>
            </a:r>
            <a:r>
              <a:rPr lang="en-US" sz="1600" b="1" i="1" dirty="0" err="1"/>
              <a:t>Xanthomonas</a:t>
            </a:r>
            <a:r>
              <a:rPr lang="en-US" sz="1600" b="1" i="1" dirty="0"/>
              <a:t> </a:t>
            </a:r>
            <a:r>
              <a:rPr lang="en-US" sz="1600" b="1" dirty="0"/>
              <a:t>- causing numerous leaf spots, fruit spots, and vascular wilts, and citrus canker </a:t>
            </a:r>
            <a:endParaRPr lang="en-US" sz="1600" dirty="0"/>
          </a:p>
          <a:p>
            <a:pPr algn="just">
              <a:lnSpc>
                <a:spcPct val="150000"/>
              </a:lnSpc>
            </a:pPr>
            <a:r>
              <a:rPr lang="en-US" sz="1600" b="1" i="1" dirty="0" err="1"/>
              <a:t>Xylella</a:t>
            </a:r>
            <a:r>
              <a:rPr lang="en-US" sz="1600" b="1" i="1" dirty="0"/>
              <a:t> </a:t>
            </a:r>
            <a:r>
              <a:rPr lang="en-US" sz="1600" b="1" dirty="0"/>
              <a:t>- xylem — inhabiting, causing leaf scorch and dieback diseases on trees and vines </a:t>
            </a:r>
            <a:endParaRPr lang="en-US" sz="1600" dirty="0"/>
          </a:p>
          <a:p>
            <a:pPr algn="just">
              <a:lnSpc>
                <a:spcPct val="150000"/>
              </a:lnSpc>
            </a:pPr>
            <a:r>
              <a:rPr lang="en-US" sz="1600" dirty="0"/>
              <a:t>ii. Order – </a:t>
            </a:r>
            <a:r>
              <a:rPr lang="en-US" sz="1600" dirty="0" err="1"/>
              <a:t>Pseudomonadales</a:t>
            </a:r>
            <a:r>
              <a:rPr lang="en-US" sz="1600" dirty="0"/>
              <a:t> </a:t>
            </a:r>
          </a:p>
          <a:p>
            <a:pPr algn="just">
              <a:lnSpc>
                <a:spcPct val="150000"/>
              </a:lnSpc>
            </a:pPr>
            <a:r>
              <a:rPr lang="en-US" sz="1600" dirty="0" smtClean="0"/>
              <a:t>Family </a:t>
            </a:r>
            <a:r>
              <a:rPr lang="en-US" sz="1600" dirty="0"/>
              <a:t>– </a:t>
            </a:r>
            <a:r>
              <a:rPr lang="en-US" sz="1600" dirty="0" err="1"/>
              <a:t>Pseudomonadaceae</a:t>
            </a:r>
            <a:r>
              <a:rPr lang="en-US" sz="1600" dirty="0"/>
              <a:t> </a:t>
            </a:r>
          </a:p>
          <a:p>
            <a:pPr algn="just">
              <a:lnSpc>
                <a:spcPct val="150000"/>
              </a:lnSpc>
            </a:pPr>
            <a:r>
              <a:rPr lang="en-US" sz="1600" b="1" dirty="0"/>
              <a:t>E.g. – </a:t>
            </a:r>
            <a:r>
              <a:rPr lang="en-US" sz="1600" b="1" i="1" dirty="0"/>
              <a:t>Pseudomonas </a:t>
            </a:r>
            <a:r>
              <a:rPr lang="en-US" sz="1600" b="1" dirty="0"/>
              <a:t>- causing numerous leaf spots, blights, vascular wilts, soft rots, cankers, and galls </a:t>
            </a:r>
            <a:endParaRPr lang="en-US" sz="1600" dirty="0"/>
          </a:p>
          <a:p>
            <a:pPr algn="just">
              <a:lnSpc>
                <a:spcPct val="150000"/>
              </a:lnSpc>
            </a:pPr>
            <a:r>
              <a:rPr lang="en-US" sz="1600" b="1" i="1" dirty="0" err="1"/>
              <a:t>Ralstonia</a:t>
            </a:r>
            <a:r>
              <a:rPr lang="en-US" sz="1600" b="1" i="1" dirty="0"/>
              <a:t> </a:t>
            </a:r>
            <a:r>
              <a:rPr lang="en-US" sz="1600" b="1" dirty="0"/>
              <a:t>- causing wilts of </a:t>
            </a:r>
            <a:r>
              <a:rPr lang="en-US" sz="1600" b="1" dirty="0" err="1"/>
              <a:t>solanaceous</a:t>
            </a:r>
            <a:r>
              <a:rPr lang="en-US" sz="1600" b="1" dirty="0"/>
              <a:t> crops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9926208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295400"/>
            <a:ext cx="8458200" cy="33733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/>
              <a:t>iii. Order – </a:t>
            </a:r>
            <a:r>
              <a:rPr lang="en-US" dirty="0" err="1"/>
              <a:t>Enterobacteriales</a:t>
            </a:r>
            <a:r>
              <a:rPr lang="en-US" dirty="0"/>
              <a:t>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Family – </a:t>
            </a:r>
            <a:r>
              <a:rPr lang="en-US" dirty="0" err="1"/>
              <a:t>Enterobacteriaceae</a:t>
            </a:r>
            <a:r>
              <a:rPr lang="en-US" dirty="0"/>
              <a:t> </a:t>
            </a:r>
          </a:p>
          <a:p>
            <a:pPr algn="just">
              <a:lnSpc>
                <a:spcPct val="150000"/>
              </a:lnSpc>
            </a:pPr>
            <a:r>
              <a:rPr lang="en-US" b="1" dirty="0"/>
              <a:t>E.g. – </a:t>
            </a:r>
            <a:r>
              <a:rPr lang="en-US" b="1" i="1" dirty="0" err="1"/>
              <a:t>Erwinia</a:t>
            </a:r>
            <a:r>
              <a:rPr lang="en-US" b="1" i="1" dirty="0"/>
              <a:t> </a:t>
            </a:r>
            <a:r>
              <a:rPr lang="en-US" b="1" dirty="0"/>
              <a:t>- causing fire blight of pear and apple, Stewart’s wilt in corn 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b="1" i="1" dirty="0" err="1"/>
              <a:t>Pentoea</a:t>
            </a:r>
            <a:r>
              <a:rPr lang="en-US" b="1" i="1" dirty="0"/>
              <a:t> </a:t>
            </a:r>
            <a:r>
              <a:rPr lang="en-US" b="1" dirty="0"/>
              <a:t>- </a:t>
            </a:r>
            <a:r>
              <a:rPr lang="en-US" b="1" i="1" dirty="0"/>
              <a:t>causing wilt of corn 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b="1" i="1" dirty="0" err="1"/>
              <a:t>Serratia</a:t>
            </a:r>
            <a:r>
              <a:rPr lang="en-US" b="1" i="1" dirty="0"/>
              <a:t> </a:t>
            </a:r>
            <a:r>
              <a:rPr lang="en-US" b="1" i="1" dirty="0" err="1"/>
              <a:t>marcescens</a:t>
            </a:r>
            <a:r>
              <a:rPr lang="en-US" b="1" i="1" dirty="0"/>
              <a:t> </a:t>
            </a:r>
            <a:r>
              <a:rPr lang="en-US" b="1" dirty="0"/>
              <a:t>- being a phloem-inhabiting bacterium causing yellow vine disease of cucurbits 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b="1" i="1" dirty="0" err="1"/>
              <a:t>Pectobacterium</a:t>
            </a:r>
            <a:r>
              <a:rPr lang="en-US" b="1" i="1" dirty="0"/>
              <a:t>, </a:t>
            </a:r>
            <a:r>
              <a:rPr lang="en-US" b="1" i="1" dirty="0" err="1"/>
              <a:t>Enterobacter</a:t>
            </a:r>
            <a:r>
              <a:rPr lang="en-US" b="1" i="1" dirty="0"/>
              <a:t>, </a:t>
            </a:r>
            <a:r>
              <a:rPr lang="en-US" b="1" i="1" dirty="0" err="1"/>
              <a:t>Bernnaria</a:t>
            </a:r>
            <a:r>
              <a:rPr lang="en-US" b="1" i="1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876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197346"/>
            <a:ext cx="90678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000" dirty="0"/>
          </a:p>
          <a:p>
            <a:pPr algn="just"/>
            <a:r>
              <a:rPr lang="en-US" sz="2000" b="1" dirty="0"/>
              <a:t>B. Phylum – </a:t>
            </a:r>
            <a:r>
              <a:rPr lang="en-US" sz="2000" b="1" dirty="0" err="1"/>
              <a:t>Firmicutes</a:t>
            </a:r>
            <a:r>
              <a:rPr lang="en-US" sz="2000" b="1" dirty="0"/>
              <a:t> </a:t>
            </a:r>
            <a:endParaRPr lang="en-US" sz="2000" dirty="0"/>
          </a:p>
          <a:p>
            <a:pPr algn="just"/>
            <a:r>
              <a:rPr lang="en-US" sz="2000" b="1" dirty="0"/>
              <a:t>Gram positive organisms, Low G+C content </a:t>
            </a:r>
            <a:endParaRPr lang="en-US" sz="2000" dirty="0"/>
          </a:p>
          <a:p>
            <a:pPr algn="just"/>
            <a:r>
              <a:rPr lang="en-US" sz="2000" b="1" dirty="0"/>
              <a:t>Three classes </a:t>
            </a:r>
            <a:endParaRPr lang="en-US" sz="2000" dirty="0"/>
          </a:p>
          <a:p>
            <a:pPr algn="just"/>
            <a:r>
              <a:rPr lang="en-US" sz="2000" b="1" dirty="0"/>
              <a:t>1. Class – Clostridia (Anaerobic) </a:t>
            </a:r>
            <a:endParaRPr lang="en-US" sz="2000" dirty="0"/>
          </a:p>
          <a:p>
            <a:pPr algn="just"/>
            <a:r>
              <a:rPr lang="en-US" sz="2000" dirty="0"/>
              <a:t>i. Order – </a:t>
            </a:r>
            <a:r>
              <a:rPr lang="en-US" sz="2000" dirty="0" err="1"/>
              <a:t>Clostridiales</a:t>
            </a:r>
            <a:r>
              <a:rPr lang="en-US" sz="2000" dirty="0"/>
              <a:t> </a:t>
            </a:r>
          </a:p>
          <a:p>
            <a:pPr algn="just"/>
            <a:endParaRPr lang="en-US" sz="2000" dirty="0"/>
          </a:p>
          <a:p>
            <a:pPr algn="just"/>
            <a:r>
              <a:rPr lang="en-US" sz="2000" dirty="0"/>
              <a:t>Family – </a:t>
            </a:r>
            <a:r>
              <a:rPr lang="en-US" sz="2000" dirty="0" err="1"/>
              <a:t>Clostridiaceae</a:t>
            </a:r>
            <a:r>
              <a:rPr lang="en-US" sz="2000" dirty="0"/>
              <a:t> </a:t>
            </a:r>
          </a:p>
          <a:p>
            <a:pPr algn="just"/>
            <a:r>
              <a:rPr lang="en-US" sz="2000" b="1" dirty="0"/>
              <a:t>E.g. – </a:t>
            </a:r>
            <a:r>
              <a:rPr lang="en-US" sz="2000" b="1" i="1" dirty="0"/>
              <a:t>Clostridium </a:t>
            </a:r>
            <a:r>
              <a:rPr lang="en-US" sz="2000" b="1" dirty="0"/>
              <a:t>- causing rot of stored tubers and leaves and </a:t>
            </a:r>
            <a:r>
              <a:rPr lang="en-US" sz="2000" b="1" dirty="0" err="1"/>
              <a:t>wetwood</a:t>
            </a:r>
            <a:r>
              <a:rPr lang="en-US" sz="2000" b="1" dirty="0"/>
              <a:t> of elm and poplar </a:t>
            </a:r>
            <a:endParaRPr lang="en-US" sz="2000" dirty="0"/>
          </a:p>
          <a:p>
            <a:pPr algn="just"/>
            <a:r>
              <a:rPr lang="en-US" sz="2000" b="1" dirty="0"/>
              <a:t>2. Class – Bacilli ( Obligate or facultative aerobes) </a:t>
            </a:r>
            <a:endParaRPr lang="en-US" sz="2000" dirty="0"/>
          </a:p>
          <a:p>
            <a:pPr algn="just"/>
            <a:r>
              <a:rPr lang="en-US" sz="2000" dirty="0"/>
              <a:t>i. Order – </a:t>
            </a:r>
            <a:r>
              <a:rPr lang="en-US" sz="2000" dirty="0" err="1"/>
              <a:t>Bacillales</a:t>
            </a:r>
            <a:r>
              <a:rPr lang="en-US" sz="2000" dirty="0"/>
              <a:t> </a:t>
            </a:r>
          </a:p>
          <a:p>
            <a:pPr algn="just"/>
            <a:endParaRPr lang="en-US" sz="2000" dirty="0"/>
          </a:p>
          <a:p>
            <a:pPr algn="just"/>
            <a:r>
              <a:rPr lang="en-US" sz="2000" dirty="0"/>
              <a:t>Family – </a:t>
            </a:r>
            <a:r>
              <a:rPr lang="en-US" sz="2000" dirty="0" err="1"/>
              <a:t>Bacillaceae</a:t>
            </a:r>
            <a:r>
              <a:rPr lang="en-US" sz="2000" dirty="0"/>
              <a:t> </a:t>
            </a:r>
          </a:p>
          <a:p>
            <a:pPr algn="just"/>
            <a:r>
              <a:rPr lang="en-US" sz="2000" b="1" dirty="0"/>
              <a:t>E.g. – </a:t>
            </a:r>
            <a:r>
              <a:rPr lang="en-US" sz="2000" b="1" i="1" dirty="0"/>
              <a:t>Bacillus </a:t>
            </a:r>
            <a:r>
              <a:rPr lang="en-US" sz="2000" b="1" dirty="0"/>
              <a:t>- causing rot of tubers, seeds, and seedlings, and white stripe of wheat </a:t>
            </a:r>
            <a:endParaRPr lang="en-US" sz="2000" dirty="0"/>
          </a:p>
          <a:p>
            <a:pPr algn="just"/>
            <a:r>
              <a:rPr lang="en-US" sz="2000" dirty="0"/>
              <a:t> Clostridia and Bacilli show gram positive cell wall structure. </a:t>
            </a:r>
          </a:p>
          <a:p>
            <a:pPr algn="just"/>
            <a:r>
              <a:rPr lang="en-US" sz="2000" dirty="0"/>
              <a:t> </a:t>
            </a:r>
            <a:r>
              <a:rPr lang="en-US" sz="2000" dirty="0" err="1"/>
              <a:t>Mollicutes</a:t>
            </a:r>
            <a:r>
              <a:rPr lang="en-US" sz="2000" dirty="0"/>
              <a:t> do not stains in gram staining, but some have pseudo-membrane that stains gram negative. </a:t>
            </a:r>
          </a:p>
        </p:txBody>
      </p:sp>
    </p:spTree>
    <p:extLst>
      <p:ext uri="{BB962C8B-B14F-4D97-AF65-F5344CB8AC3E}">
        <p14:creationId xmlns:p14="http://schemas.microsoft.com/office/powerpoint/2010/main" val="39738767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400" y="474345"/>
            <a:ext cx="8763000" cy="5124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 smtClean="0"/>
              <a:t>3</a:t>
            </a:r>
            <a:r>
              <a:rPr lang="en-US" sz="2000" b="1" dirty="0"/>
              <a:t>. Class – </a:t>
            </a:r>
            <a:r>
              <a:rPr lang="en-US" sz="2000" b="1" dirty="0" err="1"/>
              <a:t>Mollicutes</a:t>
            </a:r>
            <a:r>
              <a:rPr lang="en-US" sz="2000" b="1" dirty="0"/>
              <a:t> (Lack cell wall) (</a:t>
            </a:r>
            <a:r>
              <a:rPr lang="en-US" sz="2000" b="1" dirty="0" err="1"/>
              <a:t>Tenericutes</a:t>
            </a:r>
            <a:r>
              <a:rPr lang="en-US" sz="2000" b="1" dirty="0"/>
              <a:t>) </a:t>
            </a:r>
            <a:endParaRPr lang="en-US" sz="2000" dirty="0"/>
          </a:p>
          <a:p>
            <a:pPr algn="just">
              <a:lnSpc>
                <a:spcPct val="150000"/>
              </a:lnSpc>
            </a:pPr>
            <a:r>
              <a:rPr lang="en-US" sz="2000" dirty="0"/>
              <a:t>i. Order – </a:t>
            </a:r>
            <a:r>
              <a:rPr lang="en-US" sz="2000" dirty="0" err="1"/>
              <a:t>Entomoplasmatales</a:t>
            </a:r>
            <a:r>
              <a:rPr lang="en-US" sz="2000" dirty="0"/>
              <a:t> </a:t>
            </a:r>
          </a:p>
          <a:p>
            <a:pPr algn="just">
              <a:lnSpc>
                <a:spcPct val="150000"/>
              </a:lnSpc>
            </a:pPr>
            <a:r>
              <a:rPr lang="en-US" sz="2000" dirty="0"/>
              <a:t>Family – </a:t>
            </a:r>
            <a:r>
              <a:rPr lang="en-US" sz="2000" dirty="0" err="1"/>
              <a:t>Spiroplasmataceae</a:t>
            </a:r>
            <a:r>
              <a:rPr lang="en-US" sz="2000" dirty="0"/>
              <a:t> </a:t>
            </a:r>
          </a:p>
          <a:p>
            <a:pPr algn="just">
              <a:lnSpc>
                <a:spcPct val="150000"/>
              </a:lnSpc>
            </a:pPr>
            <a:r>
              <a:rPr lang="en-US" sz="2000" b="1" dirty="0"/>
              <a:t>E.g. – </a:t>
            </a:r>
            <a:r>
              <a:rPr lang="en-US" sz="2000" b="1" i="1" dirty="0" err="1"/>
              <a:t>Spiroplasma</a:t>
            </a:r>
            <a:r>
              <a:rPr lang="en-US" sz="2000" b="1" i="1" dirty="0"/>
              <a:t> </a:t>
            </a:r>
            <a:r>
              <a:rPr lang="en-US" sz="2000" b="1" dirty="0"/>
              <a:t>(Gram negative, helical but motile) </a:t>
            </a:r>
            <a:r>
              <a:rPr lang="en-US" sz="2000" dirty="0"/>
              <a:t>- causing corn stunt (</a:t>
            </a:r>
            <a:r>
              <a:rPr lang="en-US" sz="2000" i="1" dirty="0"/>
              <a:t>S. </a:t>
            </a:r>
            <a:r>
              <a:rPr lang="en-US" sz="2000" i="1" dirty="0" err="1"/>
              <a:t>citri</a:t>
            </a:r>
            <a:r>
              <a:rPr lang="en-US" sz="2000" dirty="0"/>
              <a:t>), transmitted by beet leaf hopper (</a:t>
            </a:r>
            <a:r>
              <a:rPr lang="en-US" sz="2000" i="1" dirty="0" err="1"/>
              <a:t>Cerculifer</a:t>
            </a:r>
            <a:r>
              <a:rPr lang="en-US" sz="2000" i="1" dirty="0"/>
              <a:t> </a:t>
            </a:r>
            <a:r>
              <a:rPr lang="en-US" sz="2000" i="1" dirty="0" err="1"/>
              <a:t>tenellus</a:t>
            </a:r>
            <a:r>
              <a:rPr lang="en-US" sz="2000" dirty="0"/>
              <a:t>), citrus stubborn (</a:t>
            </a:r>
            <a:r>
              <a:rPr lang="en-US" sz="2000" i="1" dirty="0"/>
              <a:t>S. </a:t>
            </a:r>
            <a:r>
              <a:rPr lang="en-US" sz="2000" i="1" dirty="0" err="1"/>
              <a:t>kunkelli</a:t>
            </a:r>
            <a:r>
              <a:rPr lang="en-US" sz="2000" dirty="0"/>
              <a:t>), transmitted by corn leaf hopper (</a:t>
            </a:r>
            <a:r>
              <a:rPr lang="en-US" sz="2000" i="1" dirty="0" err="1"/>
              <a:t>Dalbulus</a:t>
            </a:r>
            <a:r>
              <a:rPr lang="en-US" sz="2000" i="1" dirty="0"/>
              <a:t> </a:t>
            </a:r>
            <a:r>
              <a:rPr lang="en-US" sz="2000" i="1" dirty="0" err="1"/>
              <a:t>maidis</a:t>
            </a:r>
            <a:r>
              <a:rPr lang="en-US" sz="2000" dirty="0"/>
              <a:t>). </a:t>
            </a:r>
          </a:p>
          <a:p>
            <a:pPr algn="just">
              <a:lnSpc>
                <a:spcPct val="150000"/>
              </a:lnSpc>
            </a:pPr>
            <a:r>
              <a:rPr lang="en-US" sz="2000" dirty="0"/>
              <a:t>ii. Order - </a:t>
            </a:r>
            <a:r>
              <a:rPr lang="en-US" sz="2000" dirty="0" err="1"/>
              <a:t>Acholeplasmatales</a:t>
            </a:r>
            <a:r>
              <a:rPr lang="en-US" sz="2000" dirty="0"/>
              <a:t> 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Family </a:t>
            </a:r>
            <a:r>
              <a:rPr lang="en-US" sz="2000" dirty="0"/>
              <a:t>– </a:t>
            </a:r>
            <a:r>
              <a:rPr lang="en-US" sz="2000" dirty="0" err="1" smtClean="0"/>
              <a:t>Acholeplasmataceae</a:t>
            </a:r>
            <a:endParaRPr lang="en-US" sz="2000" dirty="0"/>
          </a:p>
          <a:p>
            <a:pPr algn="just">
              <a:lnSpc>
                <a:spcPct val="150000"/>
              </a:lnSpc>
            </a:pPr>
            <a:r>
              <a:rPr lang="en-US" sz="2000" b="1" dirty="0"/>
              <a:t>E.g. – </a:t>
            </a:r>
            <a:r>
              <a:rPr lang="en-US" sz="2000" b="1" i="1" dirty="0" err="1"/>
              <a:t>Candidatus</a:t>
            </a:r>
            <a:r>
              <a:rPr lang="en-US" sz="2000" b="1" i="1" dirty="0"/>
              <a:t> </a:t>
            </a:r>
            <a:r>
              <a:rPr lang="en-US" sz="2000" b="1" i="1" dirty="0" err="1"/>
              <a:t>Phytoplasma</a:t>
            </a:r>
            <a:r>
              <a:rPr lang="en-US" sz="2000" b="1" i="1" dirty="0"/>
              <a:t> </a:t>
            </a:r>
            <a:r>
              <a:rPr lang="en-US" sz="2000" b="1" dirty="0"/>
              <a:t>- </a:t>
            </a:r>
            <a:r>
              <a:rPr lang="en-US" sz="2000" dirty="0"/>
              <a:t>causing numerous yellows, proliferation, and decline diseases in trees </a:t>
            </a:r>
          </a:p>
          <a:p>
            <a:pPr algn="just">
              <a:lnSpc>
                <a:spcPct val="150000"/>
              </a:lnSpc>
            </a:pPr>
            <a:r>
              <a:rPr lang="en-US" sz="2000" b="1" i="1" dirty="0" err="1"/>
              <a:t>Candidatus</a:t>
            </a:r>
            <a:r>
              <a:rPr lang="en-US" sz="2000" b="1" i="1" dirty="0"/>
              <a:t> </a:t>
            </a:r>
            <a:r>
              <a:rPr lang="en-US" sz="2000" b="1" i="1" dirty="0" err="1"/>
              <a:t>liberobacter</a:t>
            </a:r>
            <a:r>
              <a:rPr lang="en-US" sz="2000" b="1" i="1" dirty="0"/>
              <a:t> </a:t>
            </a:r>
            <a:r>
              <a:rPr lang="en-US" sz="2000" b="1" dirty="0"/>
              <a:t>– </a:t>
            </a:r>
            <a:r>
              <a:rPr lang="en-US" sz="2000" dirty="0"/>
              <a:t>phloem inhabiting, causing citrus greening disease. </a:t>
            </a:r>
          </a:p>
        </p:txBody>
      </p:sp>
    </p:spTree>
    <p:extLst>
      <p:ext uri="{BB962C8B-B14F-4D97-AF65-F5344CB8AC3E}">
        <p14:creationId xmlns:p14="http://schemas.microsoft.com/office/powerpoint/2010/main" val="11784460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990600"/>
            <a:ext cx="8839200" cy="50353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C</a:t>
            </a:r>
            <a:r>
              <a:rPr lang="en-US" b="1" dirty="0"/>
              <a:t>. Phylum – </a:t>
            </a:r>
            <a:r>
              <a:rPr lang="en-US" b="1" dirty="0" err="1"/>
              <a:t>Actinobacteria</a:t>
            </a:r>
            <a:r>
              <a:rPr lang="en-US" b="1" dirty="0"/>
              <a:t> 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b="1" dirty="0"/>
              <a:t>Gram positive bacteria with high G+C content 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/>
              <a:t>1. Class – </a:t>
            </a:r>
            <a:r>
              <a:rPr lang="en-US" dirty="0" err="1"/>
              <a:t>Actinobacteria</a:t>
            </a:r>
            <a:r>
              <a:rPr lang="en-US" dirty="0"/>
              <a:t> 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Sub-class </a:t>
            </a:r>
            <a:r>
              <a:rPr lang="en-US" dirty="0"/>
              <a:t>– </a:t>
            </a:r>
            <a:r>
              <a:rPr lang="en-US" dirty="0" err="1"/>
              <a:t>Actinobacteridae</a:t>
            </a:r>
            <a:r>
              <a:rPr lang="en-US" dirty="0"/>
              <a:t>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i. Order – </a:t>
            </a:r>
            <a:r>
              <a:rPr lang="en-US" dirty="0" err="1"/>
              <a:t>Actinomycetales</a:t>
            </a:r>
            <a:r>
              <a:rPr lang="en-US" dirty="0"/>
              <a:t> 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Family </a:t>
            </a:r>
            <a:r>
              <a:rPr lang="en-US" dirty="0"/>
              <a:t>– </a:t>
            </a:r>
            <a:r>
              <a:rPr lang="en-US" dirty="0" err="1"/>
              <a:t>Actinomycetaceae</a:t>
            </a:r>
            <a:r>
              <a:rPr lang="en-US" dirty="0"/>
              <a:t> </a:t>
            </a:r>
          </a:p>
          <a:p>
            <a:pPr algn="just">
              <a:lnSpc>
                <a:spcPct val="150000"/>
              </a:lnSpc>
            </a:pPr>
            <a:r>
              <a:rPr lang="en-US" b="1" dirty="0"/>
              <a:t>E.g. – </a:t>
            </a:r>
            <a:r>
              <a:rPr lang="en-US" b="1" dirty="0" err="1"/>
              <a:t>Actinomyces</a:t>
            </a:r>
            <a:r>
              <a:rPr lang="en-US" b="1" dirty="0"/>
              <a:t> 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/>
              <a:t>Family – </a:t>
            </a:r>
            <a:r>
              <a:rPr lang="en-US" dirty="0" err="1"/>
              <a:t>Corynebacteriaceae</a:t>
            </a:r>
            <a:r>
              <a:rPr lang="en-US" dirty="0"/>
              <a:t> </a:t>
            </a:r>
          </a:p>
          <a:p>
            <a:pPr algn="just">
              <a:lnSpc>
                <a:spcPct val="150000"/>
              </a:lnSpc>
            </a:pPr>
            <a:r>
              <a:rPr lang="en-US" b="1" dirty="0"/>
              <a:t>E.g. – </a:t>
            </a:r>
            <a:r>
              <a:rPr lang="en-US" b="1" i="1" dirty="0" err="1"/>
              <a:t>Corynebacterium</a:t>
            </a:r>
            <a:r>
              <a:rPr lang="en-US" b="1" i="1" dirty="0"/>
              <a:t> 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/>
              <a:t>Family – </a:t>
            </a:r>
            <a:r>
              <a:rPr lang="en-US" dirty="0" err="1"/>
              <a:t>Nocardiaceae</a:t>
            </a:r>
            <a:r>
              <a:rPr lang="en-US" dirty="0"/>
              <a:t> </a:t>
            </a:r>
          </a:p>
          <a:p>
            <a:pPr algn="just">
              <a:lnSpc>
                <a:spcPct val="150000"/>
              </a:lnSpc>
            </a:pPr>
            <a:r>
              <a:rPr lang="en-US" b="1" dirty="0"/>
              <a:t>E.g. – </a:t>
            </a:r>
            <a:r>
              <a:rPr lang="en-US" b="1" i="1" dirty="0" err="1"/>
              <a:t>Nocardia</a:t>
            </a:r>
            <a:r>
              <a:rPr lang="en-US" b="1" i="1" dirty="0"/>
              <a:t> 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/>
              <a:t>Family – </a:t>
            </a:r>
            <a:r>
              <a:rPr lang="en-US" dirty="0" err="1"/>
              <a:t>Microbacteriaceae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201982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457200"/>
            <a:ext cx="8534400" cy="55547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b="1" i="1" dirty="0"/>
              <a:t>E.g. – </a:t>
            </a:r>
            <a:r>
              <a:rPr lang="en-US" b="1" i="1" dirty="0" err="1"/>
              <a:t>Clavibacter</a:t>
            </a:r>
            <a:r>
              <a:rPr lang="en-US" b="1" i="1" dirty="0"/>
              <a:t> </a:t>
            </a:r>
            <a:r>
              <a:rPr lang="en-US" b="1" dirty="0"/>
              <a:t>(</a:t>
            </a:r>
            <a:r>
              <a:rPr lang="en-US" b="1" i="1" dirty="0" err="1"/>
              <a:t>Leifsonia</a:t>
            </a:r>
            <a:r>
              <a:rPr lang="en-US" b="1" i="1" dirty="0"/>
              <a:t>) </a:t>
            </a:r>
            <a:r>
              <a:rPr lang="en-US" b="1" dirty="0"/>
              <a:t>- causing </a:t>
            </a:r>
            <a:r>
              <a:rPr lang="en-US" b="1" dirty="0" err="1"/>
              <a:t>ratoon</a:t>
            </a:r>
            <a:r>
              <a:rPr lang="en-US" b="1" dirty="0"/>
              <a:t> stunting of sugarcane </a:t>
            </a:r>
            <a:endParaRPr lang="en-US" dirty="0"/>
          </a:p>
          <a:p>
            <a:pPr algn="just">
              <a:lnSpc>
                <a:spcPct val="200000"/>
              </a:lnSpc>
            </a:pPr>
            <a:r>
              <a:rPr lang="en-US" b="1" i="1" dirty="0" err="1"/>
              <a:t>Curtobacterium</a:t>
            </a:r>
            <a:r>
              <a:rPr lang="en-US" b="1" i="1" dirty="0"/>
              <a:t>, </a:t>
            </a:r>
            <a:r>
              <a:rPr lang="en-US" b="1" i="1" dirty="0" err="1"/>
              <a:t>Rathayibacter</a:t>
            </a:r>
            <a:r>
              <a:rPr lang="en-US" b="1" i="1" dirty="0"/>
              <a:t> </a:t>
            </a:r>
            <a:endParaRPr lang="en-US" dirty="0"/>
          </a:p>
          <a:p>
            <a:pPr algn="just">
              <a:lnSpc>
                <a:spcPct val="200000"/>
              </a:lnSpc>
            </a:pPr>
            <a:r>
              <a:rPr lang="en-US" dirty="0"/>
              <a:t>Family – </a:t>
            </a:r>
            <a:r>
              <a:rPr lang="en-US" dirty="0" err="1"/>
              <a:t>Micrococcaceae</a:t>
            </a:r>
            <a:r>
              <a:rPr lang="en-US" dirty="0"/>
              <a:t> </a:t>
            </a:r>
          </a:p>
          <a:p>
            <a:pPr algn="just">
              <a:lnSpc>
                <a:spcPct val="200000"/>
              </a:lnSpc>
            </a:pPr>
            <a:r>
              <a:rPr lang="en-US" b="1" i="1" dirty="0"/>
              <a:t>E.g. – </a:t>
            </a:r>
            <a:r>
              <a:rPr lang="en-US" b="1" i="1" dirty="0" err="1"/>
              <a:t>Arthrobacter</a:t>
            </a:r>
            <a:r>
              <a:rPr lang="en-US" b="1" i="1" dirty="0"/>
              <a:t> </a:t>
            </a:r>
            <a:r>
              <a:rPr lang="en-US" b="1" dirty="0"/>
              <a:t>- causing bacterial blight of holly </a:t>
            </a:r>
            <a:endParaRPr lang="en-US" dirty="0"/>
          </a:p>
          <a:p>
            <a:pPr algn="just">
              <a:lnSpc>
                <a:spcPct val="200000"/>
              </a:lnSpc>
            </a:pPr>
            <a:r>
              <a:rPr lang="en-US" dirty="0"/>
              <a:t>Family – </a:t>
            </a:r>
            <a:r>
              <a:rPr lang="en-US" dirty="0" err="1"/>
              <a:t>Streptomycetaceae</a:t>
            </a:r>
            <a:r>
              <a:rPr lang="en-US" dirty="0"/>
              <a:t> </a:t>
            </a:r>
          </a:p>
          <a:p>
            <a:pPr algn="just">
              <a:lnSpc>
                <a:spcPct val="200000"/>
              </a:lnSpc>
            </a:pPr>
            <a:r>
              <a:rPr lang="en-US" b="1" i="1" dirty="0"/>
              <a:t>E.g. – Streptomyces </a:t>
            </a:r>
            <a:r>
              <a:rPr lang="en-US" b="1" dirty="0"/>
              <a:t>- causing the common potato scab </a:t>
            </a:r>
            <a:endParaRPr lang="en-US" dirty="0"/>
          </a:p>
          <a:p>
            <a:pPr algn="just">
              <a:lnSpc>
                <a:spcPct val="200000"/>
              </a:lnSpc>
            </a:pPr>
            <a:r>
              <a:rPr lang="en-US" dirty="0"/>
              <a:t> Division of gram negative bacteria is </a:t>
            </a:r>
            <a:r>
              <a:rPr lang="en-US" dirty="0" err="1"/>
              <a:t>Gracilicutes</a:t>
            </a:r>
            <a:r>
              <a:rPr lang="en-US" dirty="0"/>
              <a:t>, have cell membrane and cell wall, </a:t>
            </a:r>
          </a:p>
          <a:p>
            <a:pPr algn="just">
              <a:lnSpc>
                <a:spcPct val="200000"/>
              </a:lnSpc>
            </a:pPr>
            <a:r>
              <a:rPr lang="en-US" dirty="0"/>
              <a:t> </a:t>
            </a:r>
            <a:r>
              <a:rPr lang="en-US" b="1" dirty="0"/>
              <a:t>Division of Gram-positive bacteria is </a:t>
            </a:r>
            <a:r>
              <a:rPr lang="en-US" b="1" dirty="0" err="1"/>
              <a:t>Firmicutes</a:t>
            </a:r>
            <a:r>
              <a:rPr lang="en-US" b="1" dirty="0"/>
              <a:t>. </a:t>
            </a:r>
            <a:endParaRPr lang="en-US" dirty="0"/>
          </a:p>
          <a:p>
            <a:pPr algn="just">
              <a:lnSpc>
                <a:spcPct val="200000"/>
              </a:lnSpc>
            </a:pPr>
            <a:r>
              <a:rPr lang="en-US" dirty="0"/>
              <a:t> </a:t>
            </a:r>
            <a:r>
              <a:rPr lang="en-US" b="1" dirty="0"/>
              <a:t>Division of </a:t>
            </a:r>
            <a:r>
              <a:rPr lang="en-US" b="1" dirty="0" err="1"/>
              <a:t>Mollicutes</a:t>
            </a:r>
            <a:r>
              <a:rPr lang="en-US" b="1" dirty="0"/>
              <a:t> is </a:t>
            </a:r>
            <a:r>
              <a:rPr lang="en-US" b="1" dirty="0" err="1"/>
              <a:t>Tenericutes</a:t>
            </a:r>
            <a:r>
              <a:rPr lang="en-US" b="1" dirty="0"/>
              <a:t>, have only cell membrane and lack cell wall. E.g. – </a:t>
            </a:r>
            <a:r>
              <a:rPr lang="en-US" b="1" i="1" dirty="0" err="1"/>
              <a:t>Spiroplasma</a:t>
            </a:r>
            <a:r>
              <a:rPr lang="en-US" b="1" dirty="0"/>
              <a:t>, </a:t>
            </a:r>
            <a:r>
              <a:rPr lang="en-US" b="1" i="1" dirty="0" err="1"/>
              <a:t>Phytoplasma</a:t>
            </a:r>
            <a:r>
              <a:rPr lang="en-US" b="1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762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2133600"/>
            <a:ext cx="76962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>
                <a:solidFill>
                  <a:srgbClr val="7030A0"/>
                </a:solidFill>
              </a:rPr>
              <a:t>Thank You</a:t>
            </a:r>
            <a:endParaRPr lang="en-US" sz="115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384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313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dirty="0" smtClean="0"/>
              <a:t>Course Objectives </a:t>
            </a:r>
            <a:endParaRPr lang="en-US" sz="3200" b="1" dirty="0"/>
          </a:p>
          <a:p>
            <a:pPr algn="just">
              <a:lnSpc>
                <a:spcPct val="150000"/>
              </a:lnSpc>
            </a:pPr>
            <a:r>
              <a:rPr lang="en-US" sz="2400" b="1" dirty="0" smtClean="0"/>
              <a:t>1</a:t>
            </a:r>
            <a:r>
              <a:rPr lang="en-US" sz="2400" b="1" dirty="0"/>
              <a:t>: </a:t>
            </a:r>
            <a:r>
              <a:rPr lang="en-US" sz="2400" dirty="0"/>
              <a:t>Name and identify different Diseases, nature of pathogens and different strategies for management of plant diseases. 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smtClean="0"/>
              <a:t>2</a:t>
            </a:r>
            <a:r>
              <a:rPr lang="en-US" sz="2400" b="1" dirty="0"/>
              <a:t>: </a:t>
            </a:r>
            <a:r>
              <a:rPr lang="en-US" sz="2400" dirty="0"/>
              <a:t>Outline concepts, nomenclature, classification and characters of pathogens 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smtClean="0"/>
              <a:t>3</a:t>
            </a:r>
            <a:r>
              <a:rPr lang="en-US" sz="2400" b="1" dirty="0"/>
              <a:t>: </a:t>
            </a:r>
            <a:r>
              <a:rPr lang="en-US" sz="2400" dirty="0"/>
              <a:t>Apply different principles and methods for plant disease management. 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smtClean="0"/>
              <a:t>4</a:t>
            </a:r>
            <a:r>
              <a:rPr lang="en-US" sz="2400" b="1" dirty="0"/>
              <a:t>: </a:t>
            </a:r>
            <a:r>
              <a:rPr lang="en-US" sz="2400" dirty="0"/>
              <a:t>Take a part in identification of diseases and marketing of relevant pesticides. 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smtClean="0"/>
              <a:t>5</a:t>
            </a:r>
            <a:r>
              <a:rPr lang="en-US" sz="2400" b="1" dirty="0"/>
              <a:t>: </a:t>
            </a:r>
            <a:r>
              <a:rPr lang="en-US" sz="2400" dirty="0"/>
              <a:t>Conclude methods to diagnose and manage a wide range of plant diseases. </a:t>
            </a:r>
          </a:p>
        </p:txBody>
      </p:sp>
    </p:spTree>
    <p:extLst>
      <p:ext uri="{BB962C8B-B14F-4D97-AF65-F5344CB8AC3E}">
        <p14:creationId xmlns:p14="http://schemas.microsoft.com/office/powerpoint/2010/main" val="572560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752600"/>
            <a:ext cx="84582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/>
              <a:t>Reproduction and classification of plant pathogenic bacteria </a:t>
            </a:r>
          </a:p>
        </p:txBody>
      </p:sp>
    </p:spTree>
    <p:extLst>
      <p:ext uri="{BB962C8B-B14F-4D97-AF65-F5344CB8AC3E}">
        <p14:creationId xmlns:p14="http://schemas.microsoft.com/office/powerpoint/2010/main" val="242201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400" y="609600"/>
            <a:ext cx="8763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sz="2000" b="1" dirty="0"/>
              <a:t>Reproduction: </a:t>
            </a:r>
            <a:endParaRPr lang="en-US" sz="2000" dirty="0"/>
          </a:p>
          <a:p>
            <a:pPr algn="just">
              <a:lnSpc>
                <a:spcPct val="200000"/>
              </a:lnSpc>
            </a:pPr>
            <a:r>
              <a:rPr lang="en-US" sz="2000" b="1" dirty="0"/>
              <a:t>(1.) Asexual and (2.) Sexual </a:t>
            </a:r>
            <a:endParaRPr lang="en-US" sz="2000" dirty="0"/>
          </a:p>
          <a:p>
            <a:pPr algn="just">
              <a:lnSpc>
                <a:spcPct val="200000"/>
              </a:lnSpc>
            </a:pPr>
            <a:r>
              <a:rPr lang="en-US" sz="2000" b="1" dirty="0"/>
              <a:t>(1.) Asexual or vegetative reproduction of bacteria: </a:t>
            </a:r>
            <a:endParaRPr lang="en-US" sz="2000" dirty="0"/>
          </a:p>
          <a:p>
            <a:pPr algn="just">
              <a:lnSpc>
                <a:spcPct val="200000"/>
              </a:lnSpc>
            </a:pPr>
            <a:r>
              <a:rPr lang="en-US" sz="2000" dirty="0"/>
              <a:t>Two process: </a:t>
            </a:r>
          </a:p>
          <a:p>
            <a:pPr algn="just">
              <a:lnSpc>
                <a:spcPct val="200000"/>
              </a:lnSpc>
            </a:pPr>
            <a:r>
              <a:rPr lang="en-US" sz="2000" b="1" dirty="0"/>
              <a:t>i. Binary Fission: </a:t>
            </a:r>
            <a:r>
              <a:rPr lang="en-US" sz="2000" dirty="0"/>
              <a:t>It is a process by which a single bacterial cell simply divides into two in half an hour time. </a:t>
            </a:r>
          </a:p>
          <a:p>
            <a:pPr algn="just">
              <a:lnSpc>
                <a:spcPct val="200000"/>
              </a:lnSpc>
            </a:pPr>
            <a:r>
              <a:rPr lang="en-US" sz="2000" b="1" dirty="0"/>
              <a:t>ii. Budding: </a:t>
            </a:r>
            <a:r>
              <a:rPr lang="en-US" sz="2000" dirty="0"/>
              <a:t>It is a process by which the vegetative cell forms a lateral outgrowth and gets separated from the parent cell or may form a colony. </a:t>
            </a:r>
          </a:p>
        </p:txBody>
      </p:sp>
    </p:spTree>
    <p:extLst>
      <p:ext uri="{BB962C8B-B14F-4D97-AF65-F5344CB8AC3E}">
        <p14:creationId xmlns:p14="http://schemas.microsoft.com/office/powerpoint/2010/main" val="804753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0"/>
            <a:ext cx="8763000" cy="32762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/>
              <a:t>(2.) Sexual reproduction or Genetic recombination: </a:t>
            </a:r>
            <a:endParaRPr lang="en-US" sz="2000" dirty="0"/>
          </a:p>
          <a:p>
            <a:pPr algn="just">
              <a:lnSpc>
                <a:spcPct val="150000"/>
              </a:lnSpc>
            </a:pPr>
            <a:r>
              <a:rPr lang="en-US" sz="2000" b="1" dirty="0"/>
              <a:t>(1.) Conjugation: </a:t>
            </a:r>
            <a:endParaRPr lang="en-US" sz="2000" dirty="0"/>
          </a:p>
          <a:p>
            <a:pPr algn="just">
              <a:lnSpc>
                <a:spcPct val="150000"/>
              </a:lnSpc>
            </a:pPr>
            <a:r>
              <a:rPr lang="en-US" sz="2000" dirty="0"/>
              <a:t>It was discovered by </a:t>
            </a:r>
            <a:r>
              <a:rPr lang="en-US" sz="2000" b="1" dirty="0"/>
              <a:t>Joshua Lederberg </a:t>
            </a:r>
            <a:r>
              <a:rPr lang="en-US" sz="2000" dirty="0"/>
              <a:t>and </a:t>
            </a:r>
            <a:r>
              <a:rPr lang="en-US" sz="2000" b="1" dirty="0"/>
              <a:t>Edward Tatum </a:t>
            </a:r>
            <a:r>
              <a:rPr lang="en-US" sz="2000" dirty="0"/>
              <a:t>(USA) in </a:t>
            </a:r>
            <a:r>
              <a:rPr lang="en-US" sz="2000" b="1" dirty="0"/>
              <a:t>1946 </a:t>
            </a:r>
            <a:r>
              <a:rPr lang="en-US" sz="2000" dirty="0"/>
              <a:t>in bacterium </a:t>
            </a:r>
            <a:r>
              <a:rPr lang="en-US" sz="2000" b="1" i="1" dirty="0"/>
              <a:t>Escherichia coli</a:t>
            </a:r>
            <a:r>
              <a:rPr lang="en-US" sz="2000" b="1" dirty="0"/>
              <a:t>. </a:t>
            </a:r>
            <a:endParaRPr lang="en-US" sz="2000" dirty="0"/>
          </a:p>
          <a:p>
            <a:pPr algn="just">
              <a:lnSpc>
                <a:spcPct val="150000"/>
              </a:lnSpc>
            </a:pPr>
            <a:r>
              <a:rPr lang="en-US" sz="2000" dirty="0"/>
              <a:t>It is the transfer of genetic material from a donor cell to a recipient cell through sex </a:t>
            </a:r>
            <a:r>
              <a:rPr lang="en-US" sz="2000" dirty="0" err="1"/>
              <a:t>pilli</a:t>
            </a:r>
            <a:r>
              <a:rPr lang="en-US" sz="2000" dirty="0"/>
              <a:t> or conjugation tube. The donor and recipient cells are sometimes referred as male and female cells, respectively.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255500"/>
            <a:ext cx="4710113" cy="2898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3731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28600"/>
            <a:ext cx="9067800" cy="2126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/>
              <a:t>(2.) Transduction: 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/>
              <a:t>It was first discovered by </a:t>
            </a:r>
            <a:r>
              <a:rPr lang="en-US" b="1" dirty="0"/>
              <a:t>N. </a:t>
            </a:r>
            <a:r>
              <a:rPr lang="en-US" b="1" dirty="0" err="1"/>
              <a:t>Zinder</a:t>
            </a:r>
            <a:r>
              <a:rPr lang="en-US" b="1" dirty="0"/>
              <a:t> </a:t>
            </a:r>
            <a:r>
              <a:rPr lang="en-US" dirty="0"/>
              <a:t>and </a:t>
            </a:r>
            <a:r>
              <a:rPr lang="en-US" b="1" dirty="0"/>
              <a:t>J. Lederberg </a:t>
            </a:r>
            <a:r>
              <a:rPr lang="en-US" dirty="0"/>
              <a:t>in </a:t>
            </a:r>
            <a:r>
              <a:rPr lang="en-US" b="1" dirty="0"/>
              <a:t>1952</a:t>
            </a:r>
            <a:r>
              <a:rPr lang="en-US" dirty="0"/>
              <a:t>, in </a:t>
            </a:r>
            <a:r>
              <a:rPr lang="en-US" b="1" i="1" dirty="0"/>
              <a:t>Salmonella </a:t>
            </a:r>
            <a:r>
              <a:rPr lang="en-US" b="1" i="1" dirty="0" err="1"/>
              <a:t>typhimurium</a:t>
            </a:r>
            <a:r>
              <a:rPr lang="en-US" b="1" dirty="0"/>
              <a:t>, </a:t>
            </a:r>
            <a:r>
              <a:rPr lang="en-US" dirty="0"/>
              <a:t>a mouse typhoid bacterium.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Transduction is the transfer of DNA from a donor cell to a recipient cell by bacteriophages. In most cases only a small segment of the host (i.e. the donor) DNA is transferred.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0" y="2667000"/>
            <a:ext cx="6667500" cy="3752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8890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028343"/>
            <a:ext cx="88392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/>
              <a:t>(3.) Transformation: </a:t>
            </a:r>
            <a:endParaRPr lang="en-US" sz="2000" dirty="0"/>
          </a:p>
          <a:p>
            <a:pPr algn="just">
              <a:lnSpc>
                <a:spcPct val="150000"/>
              </a:lnSpc>
            </a:pPr>
            <a:r>
              <a:rPr lang="en-US" sz="2000" dirty="0"/>
              <a:t>It was first discovered by </a:t>
            </a:r>
            <a:r>
              <a:rPr lang="en-US" sz="2000" b="1" dirty="0"/>
              <a:t>Frederick Griffith (1928) </a:t>
            </a:r>
            <a:r>
              <a:rPr lang="en-US" sz="2000" dirty="0"/>
              <a:t>in </a:t>
            </a:r>
            <a:r>
              <a:rPr lang="en-US" sz="2000" b="1" i="1" dirty="0"/>
              <a:t>Pneumococcus </a:t>
            </a:r>
            <a:r>
              <a:rPr lang="en-US" sz="2000" b="1" i="1" dirty="0" err="1"/>
              <a:t>pneumoniae</a:t>
            </a:r>
            <a:r>
              <a:rPr lang="en-US" sz="2000" dirty="0"/>
              <a:t>. </a:t>
            </a:r>
          </a:p>
          <a:p>
            <a:pPr algn="just">
              <a:lnSpc>
                <a:spcPct val="150000"/>
              </a:lnSpc>
            </a:pPr>
            <a:r>
              <a:rPr lang="en-US" sz="2000" dirty="0"/>
              <a:t>Transformation is the gene transfer by soluble or naked DNA, which has been extracted or otherwise liberated from a donor bacterium to a recipient bacterium through diffusion. </a:t>
            </a:r>
          </a:p>
          <a:p>
            <a:pPr algn="just">
              <a:lnSpc>
                <a:spcPct val="150000"/>
              </a:lnSpc>
            </a:pPr>
            <a:r>
              <a:rPr lang="en-US" sz="2000" dirty="0"/>
              <a:t>Griffith (1928), an English bacteriologist, accidently found that the heat-killed bacteria of virulent strain (type) of </a:t>
            </a:r>
            <a:r>
              <a:rPr lang="en-US" sz="2000" i="1" dirty="0"/>
              <a:t>Pneumococcus </a:t>
            </a:r>
            <a:r>
              <a:rPr lang="en-US" sz="2000" i="1" dirty="0" err="1"/>
              <a:t>pneumoniae</a:t>
            </a:r>
            <a:r>
              <a:rPr lang="en-US" sz="2000" i="1" dirty="0"/>
              <a:t> </a:t>
            </a:r>
            <a:r>
              <a:rPr lang="en-US" sz="2000" dirty="0"/>
              <a:t>could transfer characteristics of its strain to the non-virulent strain of living bacteria. </a:t>
            </a:r>
          </a:p>
          <a:p>
            <a:pPr algn="just">
              <a:lnSpc>
                <a:spcPct val="150000"/>
              </a:lnSpc>
            </a:pPr>
            <a:r>
              <a:rPr lang="en-US" sz="2000" b="1" dirty="0"/>
              <a:t>Avery, Macleod and McCarty (1944) </a:t>
            </a:r>
            <a:r>
              <a:rPr lang="en-US" sz="2000" dirty="0"/>
              <a:t>observed that it is due to the transfer of DNA segments from the dead cells to the living cells is called as </a:t>
            </a:r>
            <a:r>
              <a:rPr lang="en-US" sz="2000" b="1" dirty="0"/>
              <a:t>"transformation".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76649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368548"/>
            <a:ext cx="8839200" cy="5575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/>
              <a:t>Classification of plant pathogenic bacteria. </a:t>
            </a:r>
            <a:endParaRPr lang="en-US" sz="2400" dirty="0"/>
          </a:p>
          <a:p>
            <a:pPr algn="just">
              <a:lnSpc>
                <a:spcPct val="150000"/>
              </a:lnSpc>
            </a:pPr>
            <a:r>
              <a:rPr lang="en-US" sz="2400" b="1" dirty="0"/>
              <a:t>Present classification – 2nd edition of </a:t>
            </a:r>
            <a:r>
              <a:rPr lang="en-US" sz="2400" b="1" dirty="0" err="1"/>
              <a:t>bergey’s</a:t>
            </a:r>
            <a:r>
              <a:rPr lang="en-US" sz="2400" b="1" dirty="0"/>
              <a:t> manual of systematic bacteriology </a:t>
            </a:r>
            <a:r>
              <a:rPr lang="en-US" sz="2400" dirty="0"/>
              <a:t>published in 2004, the prokaryotic organisms are divided into two domains, </a:t>
            </a:r>
            <a:r>
              <a:rPr lang="en-US" sz="2400" b="1" dirty="0" err="1"/>
              <a:t>Archea</a:t>
            </a:r>
            <a:r>
              <a:rPr lang="en-US" sz="2400" b="1" dirty="0"/>
              <a:t> </a:t>
            </a:r>
            <a:r>
              <a:rPr lang="en-US" sz="2400" dirty="0"/>
              <a:t>and </a:t>
            </a:r>
            <a:r>
              <a:rPr lang="en-US" sz="2400" b="1" dirty="0"/>
              <a:t>Bacteria, </a:t>
            </a:r>
            <a:r>
              <a:rPr lang="en-US" sz="2400" dirty="0"/>
              <a:t>using </a:t>
            </a:r>
            <a:r>
              <a:rPr lang="en-US" sz="2400" b="1" dirty="0"/>
              <a:t>16 S r RNA gene sequencing. </a:t>
            </a:r>
            <a:endParaRPr lang="en-US" sz="2400" dirty="0"/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Domain </a:t>
            </a:r>
            <a:r>
              <a:rPr lang="en-US" sz="2400" dirty="0"/>
              <a:t>bacteria is sub-divided into 24 Phyla but </a:t>
            </a:r>
            <a:r>
              <a:rPr lang="en-US" sz="2400" b="1" dirty="0"/>
              <a:t>plant pathogenic genera are placed in only 3 phyla. </a:t>
            </a:r>
            <a:endParaRPr lang="en-US" sz="2400" dirty="0"/>
          </a:p>
          <a:p>
            <a:pPr algn="just">
              <a:lnSpc>
                <a:spcPct val="150000"/>
              </a:lnSpc>
            </a:pPr>
            <a:r>
              <a:rPr lang="en-US" sz="2400" dirty="0"/>
              <a:t>1. </a:t>
            </a:r>
            <a:r>
              <a:rPr lang="en-US" sz="2400" dirty="0" err="1"/>
              <a:t>Proteobacteria</a:t>
            </a:r>
            <a:r>
              <a:rPr lang="en-US" sz="2400" dirty="0"/>
              <a:t> 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2. </a:t>
            </a:r>
            <a:r>
              <a:rPr lang="en-US" sz="2400" dirty="0" err="1"/>
              <a:t>Firmicutes</a:t>
            </a:r>
            <a:r>
              <a:rPr lang="en-US" sz="2400" dirty="0"/>
              <a:t> 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3. </a:t>
            </a:r>
            <a:r>
              <a:rPr lang="en-US" sz="2400" dirty="0" err="1"/>
              <a:t>Actinobacteria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42083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3107"/>
            <a:ext cx="8610600" cy="6507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en-US" sz="2000" dirty="0"/>
          </a:p>
          <a:p>
            <a:pPr algn="just">
              <a:lnSpc>
                <a:spcPct val="150000"/>
              </a:lnSpc>
            </a:pPr>
            <a:r>
              <a:rPr lang="en-US" sz="2000" b="1" dirty="0"/>
              <a:t>A. Phylum – </a:t>
            </a:r>
            <a:r>
              <a:rPr lang="en-US" sz="2000" b="1" dirty="0" err="1"/>
              <a:t>Proteobacteria</a:t>
            </a:r>
            <a:r>
              <a:rPr lang="en-US" sz="2000" b="1" dirty="0"/>
              <a:t> (</a:t>
            </a:r>
            <a:r>
              <a:rPr lang="en-US" sz="2000" b="1" dirty="0" err="1"/>
              <a:t>Gracilicutes</a:t>
            </a:r>
            <a:r>
              <a:rPr lang="en-US" sz="2000" b="1" dirty="0"/>
              <a:t>) </a:t>
            </a:r>
            <a:endParaRPr lang="en-US" sz="2000" dirty="0"/>
          </a:p>
          <a:p>
            <a:pPr algn="just">
              <a:lnSpc>
                <a:spcPct val="150000"/>
              </a:lnSpc>
            </a:pPr>
            <a:r>
              <a:rPr lang="en-US" sz="2000" b="1" dirty="0"/>
              <a:t>Biggest phylum </a:t>
            </a:r>
            <a:r>
              <a:rPr lang="en-US" sz="2000" dirty="0"/>
              <a:t>containing the </a:t>
            </a:r>
            <a:r>
              <a:rPr lang="en-US" sz="2000" b="1" dirty="0"/>
              <a:t>gram negative (-) bacteria</a:t>
            </a:r>
            <a:r>
              <a:rPr lang="en-US" sz="2000" dirty="0"/>
              <a:t>, classified by their </a:t>
            </a:r>
            <a:r>
              <a:rPr lang="en-US" sz="2000" b="1" dirty="0" err="1"/>
              <a:t>rRNA</a:t>
            </a:r>
            <a:r>
              <a:rPr lang="en-US" sz="2000" b="1" dirty="0"/>
              <a:t> sequences. </a:t>
            </a:r>
            <a:endParaRPr lang="en-US" sz="2000" dirty="0"/>
          </a:p>
          <a:p>
            <a:pPr algn="just">
              <a:lnSpc>
                <a:spcPct val="150000"/>
              </a:lnSpc>
            </a:pPr>
            <a:r>
              <a:rPr lang="en-US" sz="2000" b="1" dirty="0"/>
              <a:t>1. Class – </a:t>
            </a:r>
            <a:r>
              <a:rPr lang="en-US" sz="2000" b="1" dirty="0" err="1"/>
              <a:t>Alphaproteobacteria</a:t>
            </a:r>
            <a:r>
              <a:rPr lang="en-US" sz="2000" b="1" dirty="0"/>
              <a:t> </a:t>
            </a:r>
            <a:endParaRPr lang="en-US" sz="2000" dirty="0"/>
          </a:p>
          <a:p>
            <a:pPr algn="just">
              <a:lnSpc>
                <a:spcPct val="150000"/>
              </a:lnSpc>
            </a:pPr>
            <a:r>
              <a:rPr lang="en-US" sz="2000" dirty="0"/>
              <a:t>i. Order – </a:t>
            </a:r>
            <a:r>
              <a:rPr lang="en-US" sz="2000" dirty="0" err="1"/>
              <a:t>Rodospirales</a:t>
            </a:r>
            <a:r>
              <a:rPr lang="en-US" sz="2000" dirty="0"/>
              <a:t> </a:t>
            </a:r>
          </a:p>
          <a:p>
            <a:pPr algn="just">
              <a:lnSpc>
                <a:spcPct val="150000"/>
              </a:lnSpc>
            </a:pPr>
            <a:endParaRPr lang="en-US" sz="2000" dirty="0"/>
          </a:p>
          <a:p>
            <a:pPr algn="just">
              <a:lnSpc>
                <a:spcPct val="150000"/>
              </a:lnSpc>
            </a:pPr>
            <a:r>
              <a:rPr lang="en-US" sz="2000" dirty="0"/>
              <a:t>Family – </a:t>
            </a:r>
            <a:r>
              <a:rPr lang="en-US" sz="2000" dirty="0" err="1"/>
              <a:t>Acetobacteriaceae</a:t>
            </a:r>
            <a:r>
              <a:rPr lang="en-US" sz="2000" dirty="0"/>
              <a:t> </a:t>
            </a:r>
          </a:p>
          <a:p>
            <a:pPr algn="just">
              <a:lnSpc>
                <a:spcPct val="150000"/>
              </a:lnSpc>
            </a:pPr>
            <a:r>
              <a:rPr lang="en-US" sz="2000" b="1" dirty="0"/>
              <a:t>E.g. – </a:t>
            </a:r>
            <a:r>
              <a:rPr lang="en-US" sz="2000" b="1" i="1" dirty="0" err="1"/>
              <a:t>Acetobacter</a:t>
            </a:r>
            <a:r>
              <a:rPr lang="en-US" sz="2000" b="1" i="1" dirty="0"/>
              <a:t>, </a:t>
            </a:r>
            <a:r>
              <a:rPr lang="en-US" sz="2000" b="1" i="1" dirty="0" err="1"/>
              <a:t>Gluconobacter</a:t>
            </a:r>
            <a:r>
              <a:rPr lang="en-US" sz="2000" b="1" i="1" dirty="0"/>
              <a:t> </a:t>
            </a:r>
            <a:endParaRPr lang="en-US" sz="2000" dirty="0"/>
          </a:p>
          <a:p>
            <a:pPr algn="just">
              <a:lnSpc>
                <a:spcPct val="150000"/>
              </a:lnSpc>
            </a:pPr>
            <a:r>
              <a:rPr lang="en-US" sz="2000" dirty="0"/>
              <a:t>ii. Order – </a:t>
            </a:r>
            <a:r>
              <a:rPr lang="en-US" sz="2000" dirty="0" err="1"/>
              <a:t>Rhizobiales</a:t>
            </a:r>
            <a:r>
              <a:rPr lang="en-US" sz="2000" dirty="0"/>
              <a:t> </a:t>
            </a:r>
          </a:p>
          <a:p>
            <a:pPr algn="just">
              <a:lnSpc>
                <a:spcPct val="150000"/>
              </a:lnSpc>
            </a:pPr>
            <a:endParaRPr lang="en-US" sz="2000" dirty="0"/>
          </a:p>
          <a:p>
            <a:pPr algn="just">
              <a:lnSpc>
                <a:spcPct val="150000"/>
              </a:lnSpc>
            </a:pPr>
            <a:r>
              <a:rPr lang="en-US" sz="2000" dirty="0"/>
              <a:t>Family – </a:t>
            </a:r>
            <a:r>
              <a:rPr lang="en-US" sz="2000" dirty="0" err="1"/>
              <a:t>Rhizobiaceae</a:t>
            </a:r>
            <a:r>
              <a:rPr lang="en-US" sz="2000" dirty="0"/>
              <a:t> </a:t>
            </a:r>
          </a:p>
          <a:p>
            <a:pPr algn="just">
              <a:lnSpc>
                <a:spcPct val="150000"/>
              </a:lnSpc>
            </a:pPr>
            <a:r>
              <a:rPr lang="en-US" sz="2000" b="1" dirty="0"/>
              <a:t>E.g. – </a:t>
            </a:r>
            <a:r>
              <a:rPr lang="en-US" sz="2000" b="1" i="1" dirty="0"/>
              <a:t>Agrobacterium </a:t>
            </a:r>
            <a:r>
              <a:rPr lang="en-US" sz="2000" b="1" dirty="0"/>
              <a:t>- the cause of crown gall disease </a:t>
            </a:r>
            <a:endParaRPr lang="en-US" sz="2000" dirty="0"/>
          </a:p>
          <a:p>
            <a:pPr algn="just">
              <a:lnSpc>
                <a:spcPct val="150000"/>
              </a:lnSpc>
            </a:pPr>
            <a:r>
              <a:rPr lang="en-US" sz="2000" b="1" i="1" dirty="0"/>
              <a:t>Rhizobium </a:t>
            </a:r>
            <a:r>
              <a:rPr lang="en-US" sz="2000" b="1" dirty="0"/>
              <a:t>- the cause of root nodules in legumes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6014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804</TotalTime>
  <Words>1106</Words>
  <Application>Microsoft Office PowerPoint</Application>
  <PresentationFormat>On-screen Show (4:3)</PresentationFormat>
  <Paragraphs>118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kk</dc:creator>
  <cp:lastModifiedBy>kk</cp:lastModifiedBy>
  <cp:revision>167</cp:revision>
  <dcterms:created xsi:type="dcterms:W3CDTF">2023-09-06T03:55:03Z</dcterms:created>
  <dcterms:modified xsi:type="dcterms:W3CDTF">2024-04-18T05:29:09Z</dcterms:modified>
</cp:coreProperties>
</file>